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5" r:id="rId10"/>
    <p:sldId id="311" r:id="rId11"/>
    <p:sldId id="307" r:id="rId12"/>
    <p:sldId id="308" r:id="rId13"/>
    <p:sldId id="312" r:id="rId14"/>
    <p:sldId id="309" r:id="rId15"/>
    <p:sldId id="310" r:id="rId16"/>
    <p:sldId id="327" r:id="rId17"/>
    <p:sldId id="313" r:id="rId18"/>
    <p:sldId id="314" r:id="rId19"/>
    <p:sldId id="262" r:id="rId20"/>
    <p:sldId id="317" r:id="rId21"/>
    <p:sldId id="316" r:id="rId22"/>
    <p:sldId id="315" r:id="rId23"/>
    <p:sldId id="321" r:id="rId24"/>
    <p:sldId id="318" r:id="rId25"/>
    <p:sldId id="319" r:id="rId26"/>
    <p:sldId id="320" r:id="rId27"/>
    <p:sldId id="322" r:id="rId28"/>
    <p:sldId id="325" r:id="rId29"/>
    <p:sldId id="323" r:id="rId30"/>
    <p:sldId id="324" r:id="rId31"/>
    <p:sldId id="326" r:id="rId32"/>
    <p:sldId id="328" r:id="rId33"/>
    <p:sldId id="329" r:id="rId34"/>
    <p:sldId id="330" r:id="rId35"/>
    <p:sldId id="331" r:id="rId36"/>
    <p:sldId id="333" r:id="rId37"/>
    <p:sldId id="332" r:id="rId38"/>
    <p:sldId id="336" r:id="rId39"/>
    <p:sldId id="334" r:id="rId40"/>
    <p:sldId id="337" r:id="rId41"/>
    <p:sldId id="338" r:id="rId42"/>
    <p:sldId id="344" r:id="rId43"/>
    <p:sldId id="339" r:id="rId44"/>
    <p:sldId id="340"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2" autoAdjust="0"/>
    <p:restoredTop sz="94707" autoAdjust="0"/>
  </p:normalViewPr>
  <p:slideViewPr>
    <p:cSldViewPr snapToGrid="0">
      <p:cViewPr>
        <p:scale>
          <a:sx n="106" d="100"/>
          <a:sy n="106" d="100"/>
        </p:scale>
        <p:origin x="756" y="198"/>
      </p:cViewPr>
      <p:guideLst/>
    </p:cSldViewPr>
  </p:slideViewPr>
  <p:outlineViewPr>
    <p:cViewPr>
      <p:scale>
        <a:sx n="33" d="100"/>
        <a:sy n="33" d="100"/>
      </p:scale>
      <p:origin x="0" y="-2568"/>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CE6E847-DACC-4EB7-9B7B-9483FD0B786F}" type="datetimeFigureOut">
              <a:rPr lang="fr-FR" smtClean="0"/>
              <a:t>15/01/2020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848548-BC3C-4A11-B191-D23AA35B0C94}" type="slidenum">
              <a:rPr lang="fr-FR" smtClean="0"/>
              <a:t>‹N°›</a:t>
            </a:fld>
            <a:endParaRPr lang="fr-FR"/>
          </a:p>
        </p:txBody>
      </p:sp>
    </p:spTree>
    <p:extLst>
      <p:ext uri="{BB962C8B-B14F-4D97-AF65-F5344CB8AC3E}">
        <p14:creationId xmlns:p14="http://schemas.microsoft.com/office/powerpoint/2010/main" val="3014802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CE6E847-DACC-4EB7-9B7B-9483FD0B786F}" type="datetimeFigureOut">
              <a:rPr lang="fr-FR" smtClean="0"/>
              <a:t>15/01/2020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848548-BC3C-4A11-B191-D23AA35B0C94}" type="slidenum">
              <a:rPr lang="fr-FR" smtClean="0"/>
              <a:t>‹N°›</a:t>
            </a:fld>
            <a:endParaRPr lang="fr-FR"/>
          </a:p>
        </p:txBody>
      </p:sp>
    </p:spTree>
    <p:extLst>
      <p:ext uri="{BB962C8B-B14F-4D97-AF65-F5344CB8AC3E}">
        <p14:creationId xmlns:p14="http://schemas.microsoft.com/office/powerpoint/2010/main" val="619667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CE6E847-DACC-4EB7-9B7B-9483FD0B786F}" type="datetimeFigureOut">
              <a:rPr lang="fr-FR" smtClean="0"/>
              <a:t>15/01/2020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848548-BC3C-4A11-B191-D23AA35B0C94}" type="slidenum">
              <a:rPr lang="fr-FR" smtClean="0"/>
              <a:t>‹N°›</a:t>
            </a:fld>
            <a:endParaRPr lang="fr-FR"/>
          </a:p>
        </p:txBody>
      </p:sp>
    </p:spTree>
    <p:extLst>
      <p:ext uri="{BB962C8B-B14F-4D97-AF65-F5344CB8AC3E}">
        <p14:creationId xmlns:p14="http://schemas.microsoft.com/office/powerpoint/2010/main" val="2252575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CE6E847-DACC-4EB7-9B7B-9483FD0B786F}" type="datetimeFigureOut">
              <a:rPr lang="fr-FR" smtClean="0"/>
              <a:t>15/01/2020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848548-BC3C-4A11-B191-D23AA35B0C94}" type="slidenum">
              <a:rPr lang="fr-FR" smtClean="0"/>
              <a:t>‹N°›</a:t>
            </a:fld>
            <a:endParaRPr lang="fr-FR"/>
          </a:p>
        </p:txBody>
      </p:sp>
    </p:spTree>
    <p:extLst>
      <p:ext uri="{BB962C8B-B14F-4D97-AF65-F5344CB8AC3E}">
        <p14:creationId xmlns:p14="http://schemas.microsoft.com/office/powerpoint/2010/main" val="4191238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CE6E847-DACC-4EB7-9B7B-9483FD0B786F}" type="datetimeFigureOut">
              <a:rPr lang="fr-FR" smtClean="0"/>
              <a:t>15/01/2020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848548-BC3C-4A11-B191-D23AA35B0C94}" type="slidenum">
              <a:rPr lang="fr-FR" smtClean="0"/>
              <a:t>‹N°›</a:t>
            </a:fld>
            <a:endParaRPr lang="fr-FR"/>
          </a:p>
        </p:txBody>
      </p:sp>
    </p:spTree>
    <p:extLst>
      <p:ext uri="{BB962C8B-B14F-4D97-AF65-F5344CB8AC3E}">
        <p14:creationId xmlns:p14="http://schemas.microsoft.com/office/powerpoint/2010/main" val="2922673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CE6E847-DACC-4EB7-9B7B-9483FD0B786F}" type="datetimeFigureOut">
              <a:rPr lang="fr-FR" smtClean="0"/>
              <a:t>15/01/2020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848548-BC3C-4A11-B191-D23AA35B0C94}" type="slidenum">
              <a:rPr lang="fr-FR" smtClean="0"/>
              <a:t>‹N°›</a:t>
            </a:fld>
            <a:endParaRPr lang="fr-FR"/>
          </a:p>
        </p:txBody>
      </p:sp>
    </p:spTree>
    <p:extLst>
      <p:ext uri="{BB962C8B-B14F-4D97-AF65-F5344CB8AC3E}">
        <p14:creationId xmlns:p14="http://schemas.microsoft.com/office/powerpoint/2010/main" val="3012192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CE6E847-DACC-4EB7-9B7B-9483FD0B786F}" type="datetimeFigureOut">
              <a:rPr lang="fr-FR" smtClean="0"/>
              <a:t>15/01/2020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D848548-BC3C-4A11-B191-D23AA35B0C94}" type="slidenum">
              <a:rPr lang="fr-FR" smtClean="0"/>
              <a:t>‹N°›</a:t>
            </a:fld>
            <a:endParaRPr lang="fr-FR"/>
          </a:p>
        </p:txBody>
      </p:sp>
    </p:spTree>
    <p:extLst>
      <p:ext uri="{BB962C8B-B14F-4D97-AF65-F5344CB8AC3E}">
        <p14:creationId xmlns:p14="http://schemas.microsoft.com/office/powerpoint/2010/main" val="418776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CE6E847-DACC-4EB7-9B7B-9483FD0B786F}" type="datetimeFigureOut">
              <a:rPr lang="fr-FR" smtClean="0"/>
              <a:t>15/01/2020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D848548-BC3C-4A11-B191-D23AA35B0C94}" type="slidenum">
              <a:rPr lang="fr-FR" smtClean="0"/>
              <a:t>‹N°›</a:t>
            </a:fld>
            <a:endParaRPr lang="fr-FR"/>
          </a:p>
        </p:txBody>
      </p:sp>
    </p:spTree>
    <p:extLst>
      <p:ext uri="{BB962C8B-B14F-4D97-AF65-F5344CB8AC3E}">
        <p14:creationId xmlns:p14="http://schemas.microsoft.com/office/powerpoint/2010/main" val="1304636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CE6E847-DACC-4EB7-9B7B-9483FD0B786F}" type="datetimeFigureOut">
              <a:rPr lang="fr-FR" smtClean="0"/>
              <a:t>15/01/2020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D848548-BC3C-4A11-B191-D23AA35B0C94}" type="slidenum">
              <a:rPr lang="fr-FR" smtClean="0"/>
              <a:t>‹N°›</a:t>
            </a:fld>
            <a:endParaRPr lang="fr-FR"/>
          </a:p>
        </p:txBody>
      </p:sp>
    </p:spTree>
    <p:extLst>
      <p:ext uri="{BB962C8B-B14F-4D97-AF65-F5344CB8AC3E}">
        <p14:creationId xmlns:p14="http://schemas.microsoft.com/office/powerpoint/2010/main" val="4144416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CE6E847-DACC-4EB7-9B7B-9483FD0B786F}" type="datetimeFigureOut">
              <a:rPr lang="fr-FR" smtClean="0"/>
              <a:t>15/01/2020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848548-BC3C-4A11-B191-D23AA35B0C94}" type="slidenum">
              <a:rPr lang="fr-FR" smtClean="0"/>
              <a:t>‹N°›</a:t>
            </a:fld>
            <a:endParaRPr lang="fr-FR"/>
          </a:p>
        </p:txBody>
      </p:sp>
    </p:spTree>
    <p:extLst>
      <p:ext uri="{BB962C8B-B14F-4D97-AF65-F5344CB8AC3E}">
        <p14:creationId xmlns:p14="http://schemas.microsoft.com/office/powerpoint/2010/main" val="3891966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CE6E847-DACC-4EB7-9B7B-9483FD0B786F}" type="datetimeFigureOut">
              <a:rPr lang="fr-FR" smtClean="0"/>
              <a:t>15/01/2020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848548-BC3C-4A11-B191-D23AA35B0C94}" type="slidenum">
              <a:rPr lang="fr-FR" smtClean="0"/>
              <a:t>‹N°›</a:t>
            </a:fld>
            <a:endParaRPr lang="fr-FR"/>
          </a:p>
        </p:txBody>
      </p:sp>
    </p:spTree>
    <p:extLst>
      <p:ext uri="{BB962C8B-B14F-4D97-AF65-F5344CB8AC3E}">
        <p14:creationId xmlns:p14="http://schemas.microsoft.com/office/powerpoint/2010/main" val="195910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6E847-DACC-4EB7-9B7B-9483FD0B786F}" type="datetimeFigureOut">
              <a:rPr lang="fr-FR" smtClean="0"/>
              <a:t>15/01/2020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48548-BC3C-4A11-B191-D23AA35B0C94}" type="slidenum">
              <a:rPr lang="fr-FR" smtClean="0"/>
              <a:t>‹N°›</a:t>
            </a:fld>
            <a:endParaRPr lang="fr-FR"/>
          </a:p>
        </p:txBody>
      </p:sp>
    </p:spTree>
    <p:extLst>
      <p:ext uri="{BB962C8B-B14F-4D97-AF65-F5344CB8AC3E}">
        <p14:creationId xmlns:p14="http://schemas.microsoft.com/office/powerpoint/2010/main" val="2975446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commons.wikimedia.org/wiki/File:El_caballero_de_la_mano_en_el_pecho,_by_El_Greco,_from_Prado_in_Google_Earth.jpg?uselang=fr" TargetMode="Externa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hyperlink" Target="https://commons.wikimedia.org/wiki/File:Jer%C3%B3nimo_de_Cevallos.jpg?uselang=f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s://commons.wikimedia.org/wiki/File:ElGreco_signature.jpg?uselang=f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commons.wikimedia.org/wiki/File:The_Penitent_Magdalene_El_Greco.jpg?uselang=fr" TargetMode="Externa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8.jpe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hyperlink" Target="https://commons.wikimedia.org/wiki/File:El_Greco_-_St._Andrew_-_Google_Art_Project.jpg?uselang=fr" TargetMode="External"/><Relationship Id="rId5" Type="http://schemas.openxmlformats.org/officeDocument/2006/relationships/image" Target="../media/image27.jpeg"/><Relationship Id="rId4" Type="http://schemas.openxmlformats.org/officeDocument/2006/relationships/hyperlink" Target="https://commons.wikimedia.org/wiki/File:El_Greco_-_St._Bartholomew_-_Google_Art_Project.jpg?uselang=f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mmons.wikimedia.org/wiki/File:Detalle_San_Lucas_pintando_Virgen.jpg?uselang=fr"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7.xml"/><Relationship Id="rId4" Type="http://schemas.openxmlformats.org/officeDocument/2006/relationships/image" Target="../media/image66.tiff"/></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g"/><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commons.wikimedia.org/wiki/File:El_Greco_View_of_Toledo.jpg?uselang=fr" TargetMode="Externa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commons.wikimedia.org/wiki/File:El_Expolio,_por_El_Greco.jpg?uselang=fr"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0" y="889505"/>
            <a:ext cx="12192000" cy="3046988"/>
          </a:xfrm>
          <a:prstGeom prst="rect">
            <a:avLst/>
          </a:prstGeom>
        </p:spPr>
        <p:txBody>
          <a:bodyPr wrap="square">
            <a:spAutoFit/>
          </a:bodyPr>
          <a:lstStyle/>
          <a:p>
            <a:pPr algn="ctr"/>
            <a:r>
              <a:rPr lang="fr-FR" sz="9600" dirty="0">
                <a:latin typeface="Parchment" panose="03040602040708040804" pitchFamily="66" charset="0"/>
              </a:rPr>
              <a:t>Le Siècle d’or </a:t>
            </a:r>
          </a:p>
          <a:p>
            <a:pPr algn="ctr"/>
            <a:r>
              <a:rPr lang="fr-FR" sz="9600" dirty="0">
                <a:latin typeface="Parchment" panose="03040602040708040804" pitchFamily="66" charset="0"/>
              </a:rPr>
              <a:t>de la Peinture espagnole</a:t>
            </a:r>
          </a:p>
        </p:txBody>
      </p:sp>
      <p:sp>
        <p:nvSpPr>
          <p:cNvPr id="5" name="Rectangle 4"/>
          <p:cNvSpPr/>
          <p:nvPr/>
        </p:nvSpPr>
        <p:spPr>
          <a:xfrm>
            <a:off x="3048000" y="5350317"/>
            <a:ext cx="6096000" cy="923330"/>
          </a:xfrm>
          <a:prstGeom prst="rect">
            <a:avLst/>
          </a:prstGeom>
        </p:spPr>
        <p:txBody>
          <a:bodyPr>
            <a:spAutoFit/>
          </a:bodyPr>
          <a:lstStyle/>
          <a:p>
            <a:pPr algn="ctr"/>
            <a:r>
              <a:rPr lang="fr-FR" b="1" dirty="0">
                <a:latin typeface="Bradley Hand ITC" panose="03070402050302030203" pitchFamily="66" charset="0"/>
              </a:rPr>
              <a:t>Odile Delenda</a:t>
            </a:r>
          </a:p>
          <a:p>
            <a:pPr algn="ctr"/>
            <a:r>
              <a:rPr lang="fr-FR" b="1" dirty="0">
                <a:latin typeface="Bradley Hand ITC" panose="03070402050302030203" pitchFamily="66" charset="0"/>
              </a:rPr>
              <a:t>Lycée  </a:t>
            </a:r>
            <a:r>
              <a:rPr lang="fr-FR" b="1" dirty="0" err="1">
                <a:latin typeface="Bradley Hand ITC" panose="03070402050302030203" pitchFamily="66" charset="0"/>
              </a:rPr>
              <a:t>Hautefeuille</a:t>
            </a:r>
            <a:endParaRPr lang="fr-FR" b="1" dirty="0">
              <a:latin typeface="Bradley Hand ITC" panose="03070402050302030203" pitchFamily="66" charset="0"/>
            </a:endParaRPr>
          </a:p>
          <a:p>
            <a:pPr algn="ctr"/>
            <a:r>
              <a:rPr lang="fr-FR" b="1" dirty="0">
                <a:latin typeface="Bradley Hand ITC" panose="03070402050302030203" pitchFamily="66" charset="0"/>
              </a:rPr>
              <a:t>16 janvier 2020</a:t>
            </a:r>
          </a:p>
        </p:txBody>
      </p:sp>
    </p:spTree>
    <p:extLst>
      <p:ext uri="{BB962C8B-B14F-4D97-AF65-F5344CB8AC3E}">
        <p14:creationId xmlns:p14="http://schemas.microsoft.com/office/powerpoint/2010/main" val="4273321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https://upload.wikimedia.org/wikipedia/commons/thumb/7/7f/El_caballero_de_la_mano_en_el_pecho%2C_by_El_Greco%2C_from_Prado_in_Google_Earth.jpg/220px-El_caballero_de_la_mano_en_el_pecho%2C_by_El_Greco%2C_from_Prado_in_Google_Earth.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958149" y="940526"/>
            <a:ext cx="3683726" cy="4702628"/>
          </a:xfrm>
          <a:prstGeom prst="rect">
            <a:avLst/>
          </a:prstGeom>
          <a:noFill/>
          <a:ln>
            <a:noFill/>
          </a:ln>
        </p:spPr>
      </p:pic>
      <p:pic>
        <p:nvPicPr>
          <p:cNvPr id="3" name="Image 2" descr="https://upload.wikimedia.org/wikipedia/commons/thumb/9/97/Jer%C3%B3nimo_de_Cevallos.jpg/220px-Jer%C3%B3nimo_de_Cevallos.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480456" y="1288868"/>
            <a:ext cx="3718561" cy="4354286"/>
          </a:xfrm>
          <a:prstGeom prst="rect">
            <a:avLst/>
          </a:prstGeom>
          <a:noFill/>
          <a:ln>
            <a:noFill/>
          </a:ln>
        </p:spPr>
      </p:pic>
    </p:spTree>
    <p:extLst>
      <p:ext uri="{BB962C8B-B14F-4D97-AF65-F5344CB8AC3E}">
        <p14:creationId xmlns:p14="http://schemas.microsoft.com/office/powerpoint/2010/main" val="1394342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5857" y="265085"/>
            <a:ext cx="4766296" cy="6383383"/>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23" y="330926"/>
            <a:ext cx="4460171" cy="6317542"/>
          </a:xfrm>
          <a:prstGeom prst="rect">
            <a:avLst/>
          </a:prstGeom>
        </p:spPr>
      </p:pic>
    </p:spTree>
    <p:extLst>
      <p:ext uri="{BB962C8B-B14F-4D97-AF65-F5344CB8AC3E}">
        <p14:creationId xmlns:p14="http://schemas.microsoft.com/office/powerpoint/2010/main" val="4150112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5031" y="182879"/>
            <a:ext cx="3167504" cy="4339046"/>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62" y="84537"/>
            <a:ext cx="3864740" cy="6671507"/>
          </a:xfrm>
          <a:prstGeom prst="rect">
            <a:avLst/>
          </a:prstGeom>
        </p:spPr>
      </p:pic>
      <p:pic>
        <p:nvPicPr>
          <p:cNvPr id="7" name="Image 6" descr="https://upload.wikimedia.org/wikipedia/commons/c/cd/ElGreco_signature.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5634037" y="4953952"/>
            <a:ext cx="1533525" cy="1095375"/>
          </a:xfrm>
          <a:prstGeom prst="rect">
            <a:avLst/>
          </a:prstGeom>
          <a:noFill/>
          <a:ln>
            <a:noFill/>
          </a:ln>
        </p:spPr>
      </p:pic>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464" y="0"/>
            <a:ext cx="3510921" cy="6858000"/>
          </a:xfrm>
          <a:prstGeom prst="rect">
            <a:avLst/>
          </a:prstGeom>
        </p:spPr>
      </p:pic>
    </p:spTree>
    <p:extLst>
      <p:ext uri="{BB962C8B-B14F-4D97-AF65-F5344CB8AC3E}">
        <p14:creationId xmlns:p14="http://schemas.microsoft.com/office/powerpoint/2010/main" val="1226722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https://upload.wikimedia.org/wikipedia/commons/thumb/4/4b/The_Penitent_Magdalene_El_Greco.jpg/220px-The_Penitent_Magdalene_El_Greco.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611292" y="1384664"/>
            <a:ext cx="3074126" cy="3953690"/>
          </a:xfrm>
          <a:prstGeom prst="rect">
            <a:avLst/>
          </a:prstGeom>
          <a:noFill/>
          <a:ln>
            <a:noFill/>
          </a:ln>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12" y="525099"/>
            <a:ext cx="5133975" cy="3648075"/>
          </a:xfrm>
          <a:prstGeom prst="rect">
            <a:avLst/>
          </a:prstGeom>
        </p:spPr>
      </p:pic>
    </p:spTree>
    <p:extLst>
      <p:ext uri="{BB962C8B-B14F-4D97-AF65-F5344CB8AC3E}">
        <p14:creationId xmlns:p14="http://schemas.microsoft.com/office/powerpoint/2010/main" val="3000889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404" y="586893"/>
            <a:ext cx="4452632" cy="5684211"/>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984" y="203716"/>
            <a:ext cx="5810250" cy="3133725"/>
          </a:xfrm>
          <a:prstGeom prst="rect">
            <a:avLst/>
          </a:prstGeom>
        </p:spPr>
      </p:pic>
      <p:pic>
        <p:nvPicPr>
          <p:cNvPr id="5" name="Image 4" descr="https://upload.wikimedia.org/wikipedia/commons/thumb/d/dd/El_Greco_-_St._Bartholomew_-_Google_Art_Project.jpg/199px-El_Greco_-_St._Bartholomew_-_Google_Art_Project.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701709" y="3630930"/>
            <a:ext cx="1895475" cy="2400300"/>
          </a:xfrm>
          <a:prstGeom prst="rect">
            <a:avLst/>
          </a:prstGeom>
          <a:noFill/>
          <a:ln>
            <a:noFill/>
          </a:ln>
        </p:spPr>
      </p:pic>
      <p:pic>
        <p:nvPicPr>
          <p:cNvPr id="6" name="Image 5" descr="https://upload.wikimedia.org/wikipedia/commons/thumb/7/7c/El_Greco_-_St._Andrew_-_Google_Art_Project.jpg/199px-El_Greco_-_St._Andrew_-_Google_Art_Project.jpg">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4347074" y="3630930"/>
            <a:ext cx="1895475" cy="2400300"/>
          </a:xfrm>
          <a:prstGeom prst="rect">
            <a:avLst/>
          </a:prstGeom>
          <a:noFill/>
          <a:ln>
            <a:noFill/>
          </a:ln>
        </p:spPr>
      </p:pic>
    </p:spTree>
    <p:extLst>
      <p:ext uri="{BB962C8B-B14F-4D97-AF65-F5344CB8AC3E}">
        <p14:creationId xmlns:p14="http://schemas.microsoft.com/office/powerpoint/2010/main" val="207865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7716" y="345874"/>
            <a:ext cx="4328100" cy="6189908"/>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823" y="345873"/>
            <a:ext cx="3412618" cy="6189909"/>
          </a:xfrm>
          <a:prstGeom prst="rect">
            <a:avLst/>
          </a:prstGeom>
        </p:spPr>
      </p:pic>
    </p:spTree>
    <p:extLst>
      <p:ext uri="{BB962C8B-B14F-4D97-AF65-F5344CB8AC3E}">
        <p14:creationId xmlns:p14="http://schemas.microsoft.com/office/powerpoint/2010/main" val="1652965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68699" y="2294643"/>
            <a:ext cx="2481603" cy="2481603"/>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716280"/>
            <a:ext cx="8128000" cy="5425440"/>
          </a:xfrm>
          <a:prstGeom prst="rect">
            <a:avLst/>
          </a:prstGeom>
        </p:spPr>
      </p:pic>
    </p:spTree>
    <p:extLst>
      <p:ext uri="{BB962C8B-B14F-4D97-AF65-F5344CB8AC3E}">
        <p14:creationId xmlns:p14="http://schemas.microsoft.com/office/powerpoint/2010/main" val="2443363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1053737" y="395968"/>
            <a:ext cx="6096000" cy="6247864"/>
          </a:xfrm>
          <a:prstGeom prst="rect">
            <a:avLst/>
          </a:prstGeom>
        </p:spPr>
        <p:txBody>
          <a:bodyPr>
            <a:spAutoFit/>
          </a:bodyPr>
          <a:lstStyle/>
          <a:p>
            <a:pPr algn="just"/>
            <a:r>
              <a:rPr lang="fr-FR" sz="2000" b="1" dirty="0">
                <a:latin typeface="Georgia" panose="02040502050405020303" pitchFamily="18" charset="0"/>
                <a:ea typeface="Times New Roman" panose="02020603050405020304" pitchFamily="18" charset="0"/>
              </a:rPr>
              <a:t>Diego Rodríguez de Silva y Velázquez</a:t>
            </a:r>
            <a:r>
              <a:rPr lang="fr-FR" sz="2000" dirty="0">
                <a:latin typeface="Georgia" panose="02040502050405020303" pitchFamily="18" charset="0"/>
                <a:ea typeface="Times New Roman" panose="02020603050405020304" pitchFamily="18" charset="0"/>
              </a:rPr>
              <a:t>, dit </a:t>
            </a:r>
            <a:r>
              <a:rPr lang="fr-FR" sz="2000" b="1" dirty="0">
                <a:latin typeface="Georgia" panose="02040502050405020303" pitchFamily="18" charset="0"/>
                <a:ea typeface="Times New Roman" panose="02020603050405020304" pitchFamily="18" charset="0"/>
              </a:rPr>
              <a:t>Diego Velázquez</a:t>
            </a:r>
            <a:r>
              <a:rPr lang="fr-FR" sz="2000" dirty="0">
                <a:latin typeface="Georgia" panose="02040502050405020303" pitchFamily="18" charset="0"/>
                <a:ea typeface="Times New Roman" panose="02020603050405020304" pitchFamily="18" charset="0"/>
              </a:rPr>
              <a:t>, (Séville, 1599- Madrid 1660), peintre difficilement classable;  considéré comme le plus grand représentant du Siècle d’or espagnol et l'un des maîtres de la peinture universelle. Surnommé par le peintre Manet au XIX</a:t>
            </a:r>
            <a:r>
              <a:rPr lang="fr-FR" sz="2000" baseline="30000" dirty="0">
                <a:latin typeface="Georgia" panose="02040502050405020303" pitchFamily="18" charset="0"/>
                <a:ea typeface="Times New Roman" panose="02020603050405020304" pitchFamily="18" charset="0"/>
              </a:rPr>
              <a:t>e</a:t>
            </a:r>
            <a:r>
              <a:rPr lang="fr-FR" sz="2000" dirty="0">
                <a:latin typeface="Georgia" panose="02040502050405020303" pitchFamily="18" charset="0"/>
                <a:ea typeface="Times New Roman" panose="02020603050405020304" pitchFamily="18" charset="0"/>
              </a:rPr>
              <a:t> siècle le « plus grand peintre qui ait jamais existé ».</a:t>
            </a:r>
          </a:p>
          <a:p>
            <a:pPr algn="just"/>
            <a:r>
              <a:rPr lang="fr-FR" sz="2000" dirty="0">
                <a:latin typeface="Georgia" panose="02040502050405020303" pitchFamily="18" charset="0"/>
                <a:ea typeface="Times New Roman" panose="02020603050405020304" pitchFamily="18" charset="0"/>
              </a:rPr>
              <a:t>Formé à Séville, il s'installe à la cour de Madrid, où il est nommé à 24 ans peintre du roi Philippe IV. Il réalise surtout des portraits du roi, de la famille royale et des personnages de la cour mais aussi quelques tableaux importants pour décorer les différents palais de Philippe IV, grand collectionneur et amateur d’art.  Il occupe des postes importants à la cour comme surintendant des travaux royaux, sorte de « ministre de la culture ». Très pris par ses fonctions à la cour, il peint relativement peu : environ 110 tableaux. Plus de la moitié de son œuvre est  conservée au musée du Prado à Madrid. </a:t>
            </a:r>
            <a:endParaRPr lang="fr-FR" sz="2000" dirty="0">
              <a:effectLst/>
              <a:latin typeface="Georgia" panose="02040502050405020303" pitchFamily="18" charset="0"/>
              <a:ea typeface="Times New Roman" panose="02020603050405020304" pitchFamily="18"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055" y="395968"/>
            <a:ext cx="4041643" cy="4940702"/>
          </a:xfrm>
          <a:prstGeom prst="rect">
            <a:avLst/>
          </a:prstGeom>
        </p:spPr>
      </p:pic>
    </p:spTree>
    <p:extLst>
      <p:ext uri="{BB962C8B-B14F-4D97-AF65-F5344CB8AC3E}">
        <p14:creationId xmlns:p14="http://schemas.microsoft.com/office/powerpoint/2010/main" val="1019673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https://www.grandpalais.fr/sites/default/files/velaz-1024px-01-008-09-504503.jpg"/>
          <p:cNvPicPr/>
          <p:nvPr/>
        </p:nvPicPr>
        <p:blipFill>
          <a:blip r:embed="rId2">
            <a:extLst>
              <a:ext uri="{28A0092B-C50C-407E-A947-70E740481C1C}">
                <a14:useLocalDpi xmlns:a14="http://schemas.microsoft.com/office/drawing/2010/main" val="0"/>
              </a:ext>
            </a:extLst>
          </a:blip>
          <a:srcRect/>
          <a:stretch>
            <a:fillRect/>
          </a:stretch>
        </p:blipFill>
        <p:spPr bwMode="auto">
          <a:xfrm>
            <a:off x="557350" y="557349"/>
            <a:ext cx="4650375" cy="5817326"/>
          </a:xfrm>
          <a:prstGeom prst="rect">
            <a:avLst/>
          </a:prstGeom>
          <a:noFill/>
          <a:ln>
            <a:noFill/>
          </a:ln>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0470" y="0"/>
            <a:ext cx="4600112" cy="6858000"/>
          </a:xfrm>
          <a:prstGeom prst="rect">
            <a:avLst/>
          </a:prstGeom>
        </p:spPr>
      </p:pic>
    </p:spTree>
    <p:extLst>
      <p:ext uri="{BB962C8B-B14F-4D97-AF65-F5344CB8AC3E}">
        <p14:creationId xmlns:p14="http://schemas.microsoft.com/office/powerpoint/2010/main" val="446916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Un porteur d'eau sert de l'eau à un jeune homme. Un homme est dans la pénombre en fond entre les deux."/>
          <p:cNvPicPr/>
          <p:nvPr/>
        </p:nvPicPr>
        <p:blipFill>
          <a:blip r:embed="rId2">
            <a:extLst>
              <a:ext uri="{28A0092B-C50C-407E-A947-70E740481C1C}">
                <a14:useLocalDpi xmlns:a14="http://schemas.microsoft.com/office/drawing/2010/main" val="0"/>
              </a:ext>
            </a:extLst>
          </a:blip>
          <a:srcRect/>
          <a:stretch>
            <a:fillRect/>
          </a:stretch>
        </p:blipFill>
        <p:spPr bwMode="auto">
          <a:xfrm>
            <a:off x="6810103" y="126276"/>
            <a:ext cx="4859383" cy="6650853"/>
          </a:xfrm>
          <a:prstGeom prst="rect">
            <a:avLst/>
          </a:prstGeom>
          <a:noFill/>
          <a:ln>
            <a:noFill/>
          </a:ln>
        </p:spPr>
      </p:pic>
      <p:pic>
        <p:nvPicPr>
          <p:cNvPr id="3" name="Image 2" descr="Religieuse âgée debout, des inscriptions en fond"/>
          <p:cNvPicPr/>
          <p:nvPr/>
        </p:nvPicPr>
        <p:blipFill>
          <a:blip r:embed="rId3">
            <a:extLst>
              <a:ext uri="{28A0092B-C50C-407E-A947-70E740481C1C}">
                <a14:useLocalDpi xmlns:a14="http://schemas.microsoft.com/office/drawing/2010/main" val="0"/>
              </a:ext>
            </a:extLst>
          </a:blip>
          <a:srcRect/>
          <a:stretch>
            <a:fillRect/>
          </a:stretch>
        </p:blipFill>
        <p:spPr bwMode="auto">
          <a:xfrm>
            <a:off x="1159873" y="126276"/>
            <a:ext cx="4509407" cy="6413862"/>
          </a:xfrm>
          <a:prstGeom prst="rect">
            <a:avLst/>
          </a:prstGeom>
          <a:noFill/>
          <a:ln>
            <a:noFill/>
          </a:ln>
        </p:spPr>
      </p:pic>
    </p:spTree>
    <p:extLst>
      <p:ext uri="{BB962C8B-B14F-4D97-AF65-F5344CB8AC3E}">
        <p14:creationId xmlns:p14="http://schemas.microsoft.com/office/powerpoint/2010/main" val="2844452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674254" y="510049"/>
            <a:ext cx="6096000" cy="5699830"/>
          </a:xfrm>
          <a:prstGeom prst="rect">
            <a:avLst/>
          </a:prstGeom>
        </p:spPr>
        <p:txBody>
          <a:bodyPr>
            <a:spAutoFit/>
          </a:bodyPr>
          <a:lstStyle/>
          <a:p>
            <a:pPr algn="just">
              <a:lnSpc>
                <a:spcPct val="107000"/>
              </a:lnSpc>
              <a:spcAft>
                <a:spcPts val="800"/>
              </a:spcAft>
            </a:pPr>
            <a:r>
              <a:rPr lang="fr-FR" sz="2400" b="1" dirty="0" err="1">
                <a:effectLst/>
                <a:latin typeface="Georgia" panose="02040502050405020303" pitchFamily="18" charset="0"/>
                <a:ea typeface="Calibri" panose="020F0502020204030204" pitchFamily="34" charset="0"/>
                <a:cs typeface="Times New Roman" panose="02020603050405020304" pitchFamily="18" charset="0"/>
              </a:rPr>
              <a:t>Domínikos</a:t>
            </a:r>
            <a:r>
              <a:rPr lang="fr-FR" sz="2400" b="1" dirty="0">
                <a:effectLst/>
                <a:latin typeface="Georgia" panose="02040502050405020303" pitchFamily="18" charset="0"/>
                <a:ea typeface="Calibri" panose="020F0502020204030204" pitchFamily="34" charset="0"/>
                <a:cs typeface="Times New Roman" panose="02020603050405020304" pitchFamily="18" charset="0"/>
              </a:rPr>
              <a:t> Theotokópoulos</a:t>
            </a:r>
            <a:r>
              <a:rPr lang="fr-FR" sz="2400" dirty="0">
                <a:effectLst/>
                <a:latin typeface="Georgia" panose="02040502050405020303"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fr-FR" sz="2400" dirty="0">
                <a:effectLst/>
                <a:latin typeface="Georgia" panose="02040502050405020303" pitchFamily="18" charset="0"/>
                <a:ea typeface="Calibri" panose="020F0502020204030204" pitchFamily="34" charset="0"/>
                <a:cs typeface="Times New Roman" panose="02020603050405020304" pitchFamily="18" charset="0"/>
              </a:rPr>
              <a:t>plus connu sous le nom de </a:t>
            </a:r>
            <a:r>
              <a:rPr lang="fr-FR" sz="2400" b="1" dirty="0">
                <a:effectLst/>
                <a:latin typeface="Georgia" panose="02040502050405020303" pitchFamily="18" charset="0"/>
                <a:ea typeface="Calibri" panose="020F0502020204030204" pitchFamily="34" charset="0"/>
                <a:cs typeface="Times New Roman" panose="02020603050405020304" pitchFamily="18" charset="0"/>
              </a:rPr>
              <a:t>El Greco</a:t>
            </a:r>
            <a:r>
              <a:rPr lang="fr-FR" sz="2400" dirty="0">
                <a:effectLst/>
                <a:latin typeface="Georgia" panose="02040502050405020303" pitchFamily="18" charset="0"/>
                <a:ea typeface="Calibri" panose="020F0502020204030204" pitchFamily="34" charset="0"/>
                <a:cs typeface="Times New Roman" panose="02020603050405020304" pitchFamily="18" charset="0"/>
              </a:rPr>
              <a:t>, ou </a:t>
            </a:r>
            <a:r>
              <a:rPr lang="fr-FR" sz="2400" b="1" dirty="0">
                <a:effectLst/>
                <a:latin typeface="Georgia" panose="02040502050405020303" pitchFamily="18" charset="0"/>
                <a:ea typeface="Calibri" panose="020F0502020204030204" pitchFamily="34" charset="0"/>
                <a:cs typeface="Times New Roman" panose="02020603050405020304" pitchFamily="18" charset="0"/>
              </a:rPr>
              <a:t>Le Greco</a:t>
            </a:r>
            <a:r>
              <a:rPr lang="fr-FR" sz="2400" dirty="0">
                <a:effectLst/>
                <a:latin typeface="Georgia" panose="02040502050405020303" pitchFamily="18" charset="0"/>
                <a:ea typeface="Calibri" panose="020F0502020204030204" pitchFamily="34" charset="0"/>
                <a:cs typeface="Times New Roman" panose="02020603050405020304" pitchFamily="18" charset="0"/>
              </a:rPr>
              <a:t> en français, est à la fois peintre, sculpteur et architecte; </a:t>
            </a:r>
            <a:r>
              <a:rPr lang="fr-FR" sz="2400" dirty="0">
                <a:latin typeface="Georgia" panose="02040502050405020303" pitchFamily="18" charset="0"/>
                <a:ea typeface="Calibri" panose="020F0502020204030204" pitchFamily="34" charset="0"/>
                <a:cs typeface="Times New Roman" panose="02020603050405020304" pitchFamily="18" charset="0"/>
              </a:rPr>
              <a:t>n</a:t>
            </a:r>
            <a:r>
              <a:rPr lang="fr-FR" sz="2400" dirty="0">
                <a:effectLst/>
                <a:latin typeface="Georgia" panose="02040502050405020303" pitchFamily="18" charset="0"/>
                <a:ea typeface="Calibri" panose="020F0502020204030204" pitchFamily="34" charset="0"/>
                <a:cs typeface="Times New Roman" panose="02020603050405020304" pitchFamily="18" charset="0"/>
              </a:rPr>
              <a:t>é en 1541 à Candie (aujourd'hui Héraklion), en Crète, alors  possession de la République de </a:t>
            </a:r>
            <a:r>
              <a:rPr lang="fr-FR" sz="2400" dirty="0">
                <a:latin typeface="Georgia" panose="02040502050405020303" pitchFamily="18" charset="0"/>
                <a:ea typeface="Calibri" panose="020F0502020204030204" pitchFamily="34" charset="0"/>
                <a:cs typeface="Times New Roman" panose="02020603050405020304" pitchFamily="18" charset="0"/>
              </a:rPr>
              <a:t>V</a:t>
            </a:r>
            <a:r>
              <a:rPr lang="fr-FR" sz="2400" dirty="0">
                <a:effectLst/>
                <a:latin typeface="Georgia" panose="02040502050405020303" pitchFamily="18" charset="0"/>
                <a:ea typeface="Calibri" panose="020F0502020204030204" pitchFamily="34" charset="0"/>
                <a:cs typeface="Times New Roman" panose="02020603050405020304" pitchFamily="18" charset="0"/>
              </a:rPr>
              <a:t>enise, il commence sa carrière comme peintre d’icones puis parachève ses études auprès du Titien à Venise; </a:t>
            </a:r>
            <a:r>
              <a:rPr lang="fr-FR" sz="2400" dirty="0">
                <a:latin typeface="Georgia" panose="02040502050405020303" pitchFamily="18" charset="0"/>
                <a:ea typeface="Calibri" panose="020F0502020204030204" pitchFamily="34" charset="0"/>
                <a:cs typeface="Times New Roman" panose="02020603050405020304" pitchFamily="18" charset="0"/>
              </a:rPr>
              <a:t>i</a:t>
            </a:r>
            <a:r>
              <a:rPr lang="fr-FR" sz="2400" dirty="0">
                <a:effectLst/>
                <a:latin typeface="Georgia" panose="02040502050405020303" pitchFamily="18" charset="0"/>
                <a:ea typeface="Calibri" panose="020F0502020204030204" pitchFamily="34" charset="0"/>
                <a:cs typeface="Times New Roman" panose="02020603050405020304" pitchFamily="18" charset="0"/>
              </a:rPr>
              <a:t>l va connaitre la célébrité et exercer la plus grande partie de sa carrière en Espagne. </a:t>
            </a:r>
            <a:r>
              <a:rPr lang="fr-FR" sz="2400" dirty="0">
                <a:latin typeface="Georgia" panose="02040502050405020303" pitchFamily="18" charset="0"/>
                <a:ea typeface="Calibri" panose="020F0502020204030204" pitchFamily="34" charset="0"/>
                <a:cs typeface="Times New Roman" panose="02020603050405020304" pitchFamily="18" charset="0"/>
              </a:rPr>
              <a:t>Il meurt</a:t>
            </a:r>
            <a:r>
              <a:rPr lang="fr-FR" sz="2400" dirty="0">
                <a:effectLst/>
                <a:latin typeface="Georgia" panose="02040502050405020303" pitchFamily="18" charset="0"/>
                <a:ea typeface="Calibri" panose="020F0502020204030204" pitchFamily="34" charset="0"/>
                <a:cs typeface="Times New Roman" panose="02020603050405020304" pitchFamily="18" charset="0"/>
              </a:rPr>
              <a:t> le </a:t>
            </a:r>
            <a:r>
              <a:rPr lang="fr-FR" sz="2400" dirty="0">
                <a:latin typeface="Georgia" panose="02040502050405020303" pitchFamily="18" charset="0"/>
                <a:ea typeface="Calibri" panose="020F0502020204030204" pitchFamily="34" charset="0"/>
                <a:cs typeface="Times New Roman" panose="02020603050405020304" pitchFamily="18" charset="0"/>
              </a:rPr>
              <a:t>7 </a:t>
            </a:r>
            <a:r>
              <a:rPr lang="fr-FR" sz="2400" dirty="0">
                <a:effectLst/>
                <a:latin typeface="Georgia" panose="02040502050405020303" pitchFamily="18" charset="0"/>
                <a:ea typeface="Calibri" panose="020F0502020204030204" pitchFamily="34" charset="0"/>
                <a:cs typeface="Times New Roman" panose="02020603050405020304" pitchFamily="18" charset="0"/>
              </a:rPr>
              <a:t>avril 1614 à Tolède, considéré comme le premier grand peintre du Siècle d’or de la Peinture espagnole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0445" y="510049"/>
            <a:ext cx="3149808" cy="4624350"/>
          </a:xfrm>
          <a:prstGeom prst="rect">
            <a:avLst/>
          </a:prstGeom>
        </p:spPr>
      </p:pic>
    </p:spTree>
    <p:extLst>
      <p:ext uri="{BB962C8B-B14F-4D97-AF65-F5344CB8AC3E}">
        <p14:creationId xmlns:p14="http://schemas.microsoft.com/office/powerpoint/2010/main" val="1535484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498" y="156754"/>
            <a:ext cx="4091519" cy="6400800"/>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3829" y="156754"/>
            <a:ext cx="3606319" cy="6400800"/>
          </a:xfrm>
          <a:prstGeom prst="rect">
            <a:avLst/>
          </a:prstGeom>
        </p:spPr>
      </p:pic>
    </p:spTree>
    <p:extLst>
      <p:ext uri="{BB962C8B-B14F-4D97-AF65-F5344CB8AC3E}">
        <p14:creationId xmlns:p14="http://schemas.microsoft.com/office/powerpoint/2010/main" val="831997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Sur un fond sombre, un noble élégant et austère, vêtu de noir."/>
          <p:cNvPicPr/>
          <p:nvPr/>
        </p:nvPicPr>
        <p:blipFill>
          <a:blip r:embed="rId2">
            <a:extLst>
              <a:ext uri="{28A0092B-C50C-407E-A947-70E740481C1C}">
                <a14:useLocalDpi xmlns:a14="http://schemas.microsoft.com/office/drawing/2010/main" val="0"/>
              </a:ext>
            </a:extLst>
          </a:blip>
          <a:srcRect/>
          <a:stretch>
            <a:fillRect/>
          </a:stretch>
        </p:blipFill>
        <p:spPr bwMode="auto">
          <a:xfrm>
            <a:off x="1462225" y="151494"/>
            <a:ext cx="3719375" cy="6325874"/>
          </a:xfrm>
          <a:prstGeom prst="rect">
            <a:avLst/>
          </a:prstGeom>
          <a:noFill/>
          <a:ln>
            <a:noFill/>
          </a:ln>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4689" y="151494"/>
            <a:ext cx="3544671" cy="6325874"/>
          </a:xfrm>
          <a:prstGeom prst="rect">
            <a:avLst/>
          </a:prstGeom>
        </p:spPr>
      </p:pic>
    </p:spTree>
    <p:extLst>
      <p:ext uri="{BB962C8B-B14F-4D97-AF65-F5344CB8AC3E}">
        <p14:creationId xmlns:p14="http://schemas.microsoft.com/office/powerpoint/2010/main" val="134642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https://www.grandpalais.fr/sites/default/files/velaz-1024px-11-029-sc128.jpg"/>
          <p:cNvPicPr/>
          <p:nvPr/>
        </p:nvPicPr>
        <p:blipFill>
          <a:blip r:embed="rId2">
            <a:extLst>
              <a:ext uri="{28A0092B-C50C-407E-A947-70E740481C1C}">
                <a14:useLocalDpi xmlns:a14="http://schemas.microsoft.com/office/drawing/2010/main" val="0"/>
              </a:ext>
            </a:extLst>
          </a:blip>
          <a:srcRect/>
          <a:stretch>
            <a:fillRect/>
          </a:stretch>
        </p:blipFill>
        <p:spPr bwMode="auto">
          <a:xfrm>
            <a:off x="953138" y="763632"/>
            <a:ext cx="3862704" cy="5324202"/>
          </a:xfrm>
          <a:prstGeom prst="rect">
            <a:avLst/>
          </a:prstGeom>
          <a:noFill/>
          <a:ln>
            <a:noFill/>
          </a:ln>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6169" y="-3267"/>
            <a:ext cx="3832622" cy="6858000"/>
          </a:xfrm>
          <a:prstGeom prst="rect">
            <a:avLst/>
          </a:prstGeom>
        </p:spPr>
      </p:pic>
    </p:spTree>
    <p:extLst>
      <p:ext uri="{BB962C8B-B14F-4D97-AF65-F5344CB8AC3E}">
        <p14:creationId xmlns:p14="http://schemas.microsoft.com/office/powerpoint/2010/main" val="2249338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Image 2" descr="https://upload.wikimedia.org/wikipedia/commons/thumb/9/95/Pablo_de_Valladolid%2C_por_Diego_Vel%C3%A1zquez.jpg/800px-Pablo_de_Valladolid%2C_por_Diego_Vel%C3%A1zquez.jpg"/>
          <p:cNvPicPr/>
          <p:nvPr/>
        </p:nvPicPr>
        <p:blipFill>
          <a:blip r:embed="rId2">
            <a:extLst>
              <a:ext uri="{28A0092B-C50C-407E-A947-70E740481C1C}">
                <a14:useLocalDpi xmlns:a14="http://schemas.microsoft.com/office/drawing/2010/main" val="0"/>
              </a:ext>
            </a:extLst>
          </a:blip>
          <a:srcRect/>
          <a:stretch>
            <a:fillRect/>
          </a:stretch>
        </p:blipFill>
        <p:spPr bwMode="auto">
          <a:xfrm>
            <a:off x="7019105" y="69669"/>
            <a:ext cx="4005945" cy="6679473"/>
          </a:xfrm>
          <a:prstGeom prst="rect">
            <a:avLst/>
          </a:prstGeom>
          <a:noFill/>
          <a:ln>
            <a:noFill/>
          </a:ln>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644" y="441959"/>
            <a:ext cx="4606643" cy="5934891"/>
          </a:xfrm>
          <a:prstGeom prst="rect">
            <a:avLst/>
          </a:prstGeom>
        </p:spPr>
      </p:pic>
    </p:spTree>
    <p:extLst>
      <p:ext uri="{BB962C8B-B14F-4D97-AF65-F5344CB8AC3E}">
        <p14:creationId xmlns:p14="http://schemas.microsoft.com/office/powerpoint/2010/main" val="4135377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Un groupe d'ivrognes ternes entourent le dieu Bacchus du vin, éclairé, et entrains de couronner l'un d'eux"/>
          <p:cNvPicPr/>
          <p:nvPr/>
        </p:nvPicPr>
        <p:blipFill>
          <a:blip r:embed="rId2">
            <a:extLst>
              <a:ext uri="{28A0092B-C50C-407E-A947-70E740481C1C}">
                <a14:useLocalDpi xmlns:a14="http://schemas.microsoft.com/office/drawing/2010/main" val="0"/>
              </a:ext>
            </a:extLst>
          </a:blip>
          <a:srcRect/>
          <a:stretch>
            <a:fillRect/>
          </a:stretch>
        </p:blipFill>
        <p:spPr bwMode="auto">
          <a:xfrm>
            <a:off x="498566" y="339906"/>
            <a:ext cx="5492931" cy="3988254"/>
          </a:xfrm>
          <a:prstGeom prst="rect">
            <a:avLst/>
          </a:prstGeom>
          <a:noFill/>
          <a:ln>
            <a:noFill/>
          </a:ln>
        </p:spPr>
      </p:pic>
      <p:pic>
        <p:nvPicPr>
          <p:cNvPr id="3" name="Image 2" descr="Scène d'intérieur d'une forge. Un homme apprend une horrible nouvelle au forgeron principal. Un groupe de forgeron les entoure."/>
          <p:cNvPicPr/>
          <p:nvPr/>
        </p:nvPicPr>
        <p:blipFill>
          <a:blip r:embed="rId3">
            <a:extLst>
              <a:ext uri="{28A0092B-C50C-407E-A947-70E740481C1C}">
                <a14:useLocalDpi xmlns:a14="http://schemas.microsoft.com/office/drawing/2010/main" val="0"/>
              </a:ext>
            </a:extLst>
          </a:blip>
          <a:srcRect/>
          <a:stretch>
            <a:fillRect/>
          </a:stretch>
        </p:blipFill>
        <p:spPr bwMode="auto">
          <a:xfrm>
            <a:off x="6072051" y="1948270"/>
            <a:ext cx="5760720" cy="4476750"/>
          </a:xfrm>
          <a:prstGeom prst="rect">
            <a:avLst/>
          </a:prstGeom>
          <a:noFill/>
          <a:ln>
            <a:noFill/>
          </a:ln>
        </p:spPr>
      </p:pic>
    </p:spTree>
    <p:extLst>
      <p:ext uri="{BB962C8B-B14F-4D97-AF65-F5344CB8AC3E}">
        <p14:creationId xmlns:p14="http://schemas.microsoft.com/office/powerpoint/2010/main" val="585450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Le roi à cheval, de profil. Le cheval saute en avant vers la droite. Chêne et ciel bleu en fond."/>
          <p:cNvPicPr/>
          <p:nvPr/>
        </p:nvPicPr>
        <p:blipFill>
          <a:blip r:embed="rId2">
            <a:extLst>
              <a:ext uri="{28A0092B-C50C-407E-A947-70E740481C1C}">
                <a14:useLocalDpi xmlns:a14="http://schemas.microsoft.com/office/drawing/2010/main" val="0"/>
              </a:ext>
            </a:extLst>
          </a:blip>
          <a:srcRect/>
          <a:stretch>
            <a:fillRect/>
          </a:stretch>
        </p:blipFill>
        <p:spPr bwMode="auto">
          <a:xfrm>
            <a:off x="411480" y="477384"/>
            <a:ext cx="5760720" cy="5520055"/>
          </a:xfrm>
          <a:prstGeom prst="rect">
            <a:avLst/>
          </a:prstGeom>
          <a:noFill/>
          <a:ln>
            <a:noFill/>
          </a:ln>
        </p:spPr>
      </p:pic>
      <p:pic>
        <p:nvPicPr>
          <p:cNvPr id="3" name="Image 2" descr="Le prince à cheval, de 3/4 bondissant vers l'avant. Ciel bleu."/>
          <p:cNvPicPr/>
          <p:nvPr/>
        </p:nvPicPr>
        <p:blipFill>
          <a:blip r:embed="rId3">
            <a:extLst>
              <a:ext uri="{28A0092B-C50C-407E-A947-70E740481C1C}">
                <a14:useLocalDpi xmlns:a14="http://schemas.microsoft.com/office/drawing/2010/main" val="0"/>
              </a:ext>
            </a:extLst>
          </a:blip>
          <a:srcRect/>
          <a:stretch>
            <a:fillRect/>
          </a:stretch>
        </p:blipFill>
        <p:spPr bwMode="auto">
          <a:xfrm>
            <a:off x="6609806" y="235131"/>
            <a:ext cx="5275216" cy="6187033"/>
          </a:xfrm>
          <a:prstGeom prst="rect">
            <a:avLst/>
          </a:prstGeom>
          <a:noFill/>
          <a:ln>
            <a:noFill/>
          </a:ln>
        </p:spPr>
      </p:pic>
    </p:spTree>
    <p:extLst>
      <p:ext uri="{BB962C8B-B14F-4D97-AF65-F5344CB8AC3E}">
        <p14:creationId xmlns:p14="http://schemas.microsoft.com/office/powerpoint/2010/main" val="3224425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Deux armées debout au repos, personnage discutant se fond face. Des négociateurs au centre s'échangent une clef. À droite, des lances verticales dépassent les têtes des soldats"/>
          <p:cNvPicPr/>
          <p:nvPr/>
        </p:nvPicPr>
        <p:blipFill>
          <a:blip r:embed="rId2">
            <a:extLst>
              <a:ext uri="{28A0092B-C50C-407E-A947-70E740481C1C}">
                <a14:useLocalDpi xmlns:a14="http://schemas.microsoft.com/office/drawing/2010/main" val="0"/>
              </a:ext>
            </a:extLst>
          </a:blip>
          <a:srcRect/>
          <a:stretch>
            <a:fillRect/>
          </a:stretch>
        </p:blipFill>
        <p:spPr bwMode="auto">
          <a:xfrm>
            <a:off x="2325189" y="87087"/>
            <a:ext cx="7602581" cy="6627222"/>
          </a:xfrm>
          <a:prstGeom prst="rect">
            <a:avLst/>
          </a:prstGeom>
          <a:noFill/>
          <a:ln>
            <a:noFill/>
          </a:ln>
        </p:spPr>
      </p:pic>
    </p:spTree>
    <p:extLst>
      <p:ext uri="{BB962C8B-B14F-4D97-AF65-F5344CB8AC3E}">
        <p14:creationId xmlns:p14="http://schemas.microsoft.com/office/powerpoint/2010/main" val="2419045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Jeune femme, noble, en robe blanche sur un fond sombre, scène d'intérieur"/>
          <p:cNvPicPr/>
          <p:nvPr/>
        </p:nvPicPr>
        <p:blipFill>
          <a:blip r:embed="rId2">
            <a:extLst>
              <a:ext uri="{28A0092B-C50C-407E-A947-70E740481C1C}">
                <a14:useLocalDpi xmlns:a14="http://schemas.microsoft.com/office/drawing/2010/main" val="0"/>
              </a:ext>
            </a:extLst>
          </a:blip>
          <a:srcRect/>
          <a:stretch>
            <a:fillRect/>
          </a:stretch>
        </p:blipFill>
        <p:spPr bwMode="auto">
          <a:xfrm>
            <a:off x="6801394" y="400593"/>
            <a:ext cx="4511040" cy="5987143"/>
          </a:xfrm>
          <a:prstGeom prst="rect">
            <a:avLst/>
          </a:prstGeom>
          <a:noFill/>
          <a:ln>
            <a:noFill/>
          </a:ln>
        </p:spPr>
      </p:pic>
      <p:pic>
        <p:nvPicPr>
          <p:cNvPr id="3" name="Image 2" descr="Un très petit enfant, noblement vêtu en blanc, debout sur fond d'intérieur de couleur dominante rouge"/>
          <p:cNvPicPr/>
          <p:nvPr/>
        </p:nvPicPr>
        <p:blipFill>
          <a:blip r:embed="rId3">
            <a:extLst>
              <a:ext uri="{28A0092B-C50C-407E-A947-70E740481C1C}">
                <a14:useLocalDpi xmlns:a14="http://schemas.microsoft.com/office/drawing/2010/main" val="0"/>
              </a:ext>
            </a:extLst>
          </a:blip>
          <a:srcRect/>
          <a:stretch>
            <a:fillRect/>
          </a:stretch>
        </p:blipFill>
        <p:spPr bwMode="auto">
          <a:xfrm>
            <a:off x="733698" y="400593"/>
            <a:ext cx="5127171" cy="6363925"/>
          </a:xfrm>
          <a:prstGeom prst="rect">
            <a:avLst/>
          </a:prstGeom>
          <a:noFill/>
          <a:ln>
            <a:noFill/>
          </a:ln>
        </p:spPr>
      </p:pic>
    </p:spTree>
    <p:extLst>
      <p:ext uri="{BB962C8B-B14F-4D97-AF65-F5344CB8AC3E}">
        <p14:creationId xmlns:p14="http://schemas.microsoft.com/office/powerpoint/2010/main" val="88783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091" y="102750"/>
            <a:ext cx="5632486" cy="6576724"/>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2441" y="333104"/>
            <a:ext cx="2296362" cy="2954384"/>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2441" y="3528368"/>
            <a:ext cx="2273090" cy="2934353"/>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0959" y="3572998"/>
            <a:ext cx="2273090" cy="2789701"/>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9323" y="394589"/>
            <a:ext cx="2296362" cy="2996523"/>
          </a:xfrm>
          <a:prstGeom prst="rect">
            <a:avLst/>
          </a:prstGeom>
        </p:spPr>
      </p:pic>
    </p:spTree>
    <p:extLst>
      <p:ext uri="{BB962C8B-B14F-4D97-AF65-F5344CB8AC3E}">
        <p14:creationId xmlns:p14="http://schemas.microsoft.com/office/powerpoint/2010/main" val="2763815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6022" y="0"/>
            <a:ext cx="5913686" cy="68580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28" y="0"/>
            <a:ext cx="6000750" cy="6858000"/>
          </a:xfrm>
          <a:prstGeom prst="rect">
            <a:avLst/>
          </a:prstGeom>
        </p:spPr>
      </p:pic>
    </p:spTree>
    <p:extLst>
      <p:ext uri="{BB962C8B-B14F-4D97-AF65-F5344CB8AC3E}">
        <p14:creationId xmlns:p14="http://schemas.microsoft.com/office/powerpoint/2010/main" val="1959720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Image 3" descr="https://upload.wikimedia.org/wikipedia/commons/thumb/8/86/Detalle_San_Lucas_pintando_Virgen.jpg/220px-Detalle_San_Lucas_pintando_Virgen.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814023" y="1300462"/>
            <a:ext cx="2875840" cy="3641153"/>
          </a:xfrm>
          <a:prstGeom prst="rect">
            <a:avLst/>
          </a:prstGeom>
          <a:noFill/>
          <a:ln>
            <a:noFill/>
          </a:ln>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8583" y="211888"/>
            <a:ext cx="5252793" cy="6399895"/>
          </a:xfrm>
          <a:prstGeom prst="rect">
            <a:avLst/>
          </a:prstGeom>
        </p:spPr>
      </p:pic>
    </p:spTree>
    <p:extLst>
      <p:ext uri="{BB962C8B-B14F-4D97-AF65-F5344CB8AC3E}">
        <p14:creationId xmlns:p14="http://schemas.microsoft.com/office/powerpoint/2010/main" val="3273940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550"/>
            <a:ext cx="12192000" cy="6438900"/>
          </a:xfrm>
          <a:prstGeom prst="rect">
            <a:avLst/>
          </a:prstGeom>
        </p:spPr>
      </p:pic>
    </p:spTree>
    <p:extLst>
      <p:ext uri="{BB962C8B-B14F-4D97-AF65-F5344CB8AC3E}">
        <p14:creationId xmlns:p14="http://schemas.microsoft.com/office/powerpoint/2010/main" val="3084276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1018903" y="915132"/>
            <a:ext cx="6096000" cy="5909310"/>
          </a:xfrm>
          <a:prstGeom prst="rect">
            <a:avLst/>
          </a:prstGeom>
        </p:spPr>
        <p:txBody>
          <a:bodyPr>
            <a:spAutoFit/>
          </a:bodyPr>
          <a:lstStyle/>
          <a:p>
            <a:pPr algn="just"/>
            <a:r>
              <a:rPr lang="fr-FR" sz="2000" b="1" dirty="0">
                <a:latin typeface="Georgia" panose="02040502050405020303" pitchFamily="18" charset="0"/>
                <a:ea typeface="Times New Roman" panose="02020603050405020304" pitchFamily="18" charset="0"/>
              </a:rPr>
              <a:t>Francisco de Zurbarán</a:t>
            </a:r>
            <a:r>
              <a:rPr lang="fr-FR" sz="2000" dirty="0">
                <a:latin typeface="Georgia" panose="02040502050405020303" pitchFamily="18" charset="0"/>
                <a:ea typeface="Times New Roman" panose="02020603050405020304" pitchFamily="18" charset="0"/>
              </a:rPr>
              <a:t> (</a:t>
            </a:r>
            <a:r>
              <a:rPr lang="fr-FR" sz="2000" dirty="0" err="1">
                <a:latin typeface="Georgia" panose="02040502050405020303" pitchFamily="18" charset="0"/>
                <a:ea typeface="Times New Roman" panose="02020603050405020304" pitchFamily="18" charset="0"/>
              </a:rPr>
              <a:t>Fuente</a:t>
            </a:r>
            <a:r>
              <a:rPr lang="fr-FR" sz="2000" dirty="0">
                <a:latin typeface="Georgia" panose="02040502050405020303" pitchFamily="18" charset="0"/>
                <a:ea typeface="Times New Roman" panose="02020603050405020304" pitchFamily="18" charset="0"/>
              </a:rPr>
              <a:t> de </a:t>
            </a:r>
            <a:r>
              <a:rPr lang="fr-FR" sz="2000" dirty="0" err="1">
                <a:latin typeface="Georgia" panose="02040502050405020303" pitchFamily="18" charset="0"/>
                <a:ea typeface="Times New Roman" panose="02020603050405020304" pitchFamily="18" charset="0"/>
              </a:rPr>
              <a:t>Cantos</a:t>
            </a:r>
            <a:r>
              <a:rPr lang="fr-FR" sz="2000" dirty="0">
                <a:latin typeface="Georgia" panose="02040502050405020303" pitchFamily="18" charset="0"/>
                <a:ea typeface="Times New Roman" panose="02020603050405020304" pitchFamily="18" charset="0"/>
              </a:rPr>
              <a:t>, 1598-Madrid 1664), contemporain et ami de Diego Velázquez. Il exerce son métier de peintre essentiellement à Séville où il devient l’artiste préféré des commanditaires religieux, étant le meilleur représentant en Espagne de la peinture de la Réforme catholique. Ce peintre se distingue surtout par ses peintures religieuses mais c’est aussi un excellent portraitiste et  un peintre de natures mortes de très haute qualité. Célèbre au seuil de la maturité, démodé et un peu négligé à la fin de sa vie, Zurbarán est redécouvert au XIX</a:t>
            </a:r>
            <a:r>
              <a:rPr lang="fr-FR" sz="2000" baseline="30000" dirty="0">
                <a:latin typeface="Georgia" panose="02040502050405020303" pitchFamily="18" charset="0"/>
                <a:ea typeface="Times New Roman" panose="02020603050405020304" pitchFamily="18" charset="0"/>
              </a:rPr>
              <a:t>e</a:t>
            </a:r>
            <a:r>
              <a:rPr lang="fr-FR" sz="2000" dirty="0">
                <a:latin typeface="Georgia" panose="02040502050405020303" pitchFamily="18" charset="0"/>
                <a:ea typeface="Times New Roman" panose="02020603050405020304" pitchFamily="18" charset="0"/>
              </a:rPr>
              <a:t> siècle, grâce à la Galerie Espagnole de Louis-Philippe, par les romantiques français, comme peintre de moines farouches et d'éblouissantes jeunes saintes. Il connait aujourd'hui une faveur internationale et va inspirer les peintres du  début du XX</a:t>
            </a:r>
            <a:r>
              <a:rPr lang="fr-FR" sz="2000" baseline="30000" dirty="0">
                <a:latin typeface="Georgia" panose="02040502050405020303" pitchFamily="18" charset="0"/>
                <a:ea typeface="Times New Roman" panose="02020603050405020304" pitchFamily="18" charset="0"/>
              </a:rPr>
              <a:t>e</a:t>
            </a:r>
            <a:r>
              <a:rPr lang="fr-FR" sz="2000" dirty="0">
                <a:latin typeface="Georgia" panose="02040502050405020303" pitchFamily="18" charset="0"/>
                <a:ea typeface="Times New Roman" panose="02020603050405020304" pitchFamily="18" charset="0"/>
              </a:rPr>
              <a:t> siècle, notamment les Cubistes. </a:t>
            </a:r>
          </a:p>
          <a:p>
            <a:pPr algn="just"/>
            <a:r>
              <a:rPr lang="fr-FR" dirty="0">
                <a:latin typeface="Georgia" panose="02040502050405020303" pitchFamily="18" charset="0"/>
                <a:ea typeface="Times New Roman" panose="02020603050405020304" pitchFamily="18" charset="0"/>
              </a:rPr>
              <a:t> </a:t>
            </a:r>
            <a:endParaRPr lang="fr-FR" sz="1100" dirty="0">
              <a:effectLst/>
              <a:latin typeface="Times New Roman" panose="02020603050405020304" pitchFamily="18" charset="0"/>
              <a:ea typeface="Times New Roman" panose="02020603050405020304" pitchFamily="18"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1869" y="915132"/>
            <a:ext cx="3713799" cy="4538245"/>
          </a:xfrm>
          <a:prstGeom prst="rect">
            <a:avLst/>
          </a:prstGeom>
        </p:spPr>
      </p:pic>
    </p:spTree>
    <p:extLst>
      <p:ext uri="{BB962C8B-B14F-4D97-AF65-F5344CB8AC3E}">
        <p14:creationId xmlns:p14="http://schemas.microsoft.com/office/powerpoint/2010/main" val="2159735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853" y="271603"/>
            <a:ext cx="3575957" cy="6373639"/>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454" y="579422"/>
            <a:ext cx="6765870" cy="3805801"/>
          </a:xfrm>
          <a:prstGeom prst="rect">
            <a:avLst/>
          </a:prstGeom>
        </p:spPr>
      </p:pic>
    </p:spTree>
    <p:extLst>
      <p:ext uri="{BB962C8B-B14F-4D97-AF65-F5344CB8AC3E}">
        <p14:creationId xmlns:p14="http://schemas.microsoft.com/office/powerpoint/2010/main" val="4013978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033" y="236167"/>
            <a:ext cx="3132498" cy="6431561"/>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587" y="236167"/>
            <a:ext cx="4019233" cy="6431561"/>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877" y="236166"/>
            <a:ext cx="3995532" cy="6432524"/>
          </a:xfrm>
          <a:prstGeom prst="rect">
            <a:avLst/>
          </a:prstGeom>
        </p:spPr>
      </p:pic>
    </p:spTree>
    <p:extLst>
      <p:ext uri="{BB962C8B-B14F-4D97-AF65-F5344CB8AC3E}">
        <p14:creationId xmlns:p14="http://schemas.microsoft.com/office/powerpoint/2010/main" val="2743303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Image associé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149" y="230079"/>
            <a:ext cx="4942657" cy="6415165"/>
          </a:xfrm>
          <a:prstGeom prst="rect">
            <a:avLst/>
          </a:prstGeom>
          <a:noFill/>
          <a:ln>
            <a:noFill/>
          </a:ln>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934" y="380246"/>
            <a:ext cx="3714196" cy="4910992"/>
          </a:xfrm>
          <a:prstGeom prst="rect">
            <a:avLst/>
          </a:prstGeom>
        </p:spPr>
      </p:pic>
    </p:spTree>
    <p:extLst>
      <p:ext uri="{BB962C8B-B14F-4D97-AF65-F5344CB8AC3E}">
        <p14:creationId xmlns:p14="http://schemas.microsoft.com/office/powerpoint/2010/main" val="935567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Image associé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851" y="363384"/>
            <a:ext cx="5760720" cy="4320540"/>
          </a:xfrm>
          <a:prstGeom prst="rect">
            <a:avLst/>
          </a:prstGeom>
          <a:noFill/>
          <a:ln>
            <a:noFill/>
          </a:ln>
        </p:spPr>
      </p:pic>
      <p:pic>
        <p:nvPicPr>
          <p:cNvPr id="3" name="Image 2" descr="Résultat de recherche d'images pour &quot;museo de bellas artes de sevilla&quot;"/>
          <p:cNvPicPr/>
          <p:nvPr/>
        </p:nvPicPr>
        <p:blipFill>
          <a:blip r:embed="rId3">
            <a:extLst>
              <a:ext uri="{28A0092B-C50C-407E-A947-70E740481C1C}">
                <a14:useLocalDpi xmlns:a14="http://schemas.microsoft.com/office/drawing/2010/main" val="0"/>
              </a:ext>
            </a:extLst>
          </a:blip>
          <a:srcRect/>
          <a:stretch>
            <a:fillRect/>
          </a:stretch>
        </p:blipFill>
        <p:spPr bwMode="auto">
          <a:xfrm>
            <a:off x="6284765" y="2640443"/>
            <a:ext cx="5760720" cy="3840480"/>
          </a:xfrm>
          <a:prstGeom prst="rect">
            <a:avLst/>
          </a:prstGeom>
          <a:noFill/>
          <a:ln>
            <a:noFill/>
          </a:ln>
        </p:spPr>
      </p:pic>
    </p:spTree>
    <p:extLst>
      <p:ext uri="{BB962C8B-B14F-4D97-AF65-F5344CB8AC3E}">
        <p14:creationId xmlns:p14="http://schemas.microsoft.com/office/powerpoint/2010/main" val="1903927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Francisco de Zurbarán 027.jpg"/>
          <p:cNvPicPr/>
          <p:nvPr/>
        </p:nvPicPr>
        <p:blipFill>
          <a:blip r:embed="rId2">
            <a:extLst>
              <a:ext uri="{28A0092B-C50C-407E-A947-70E740481C1C}">
                <a14:useLocalDpi xmlns:a14="http://schemas.microsoft.com/office/drawing/2010/main" val="0"/>
              </a:ext>
            </a:extLst>
          </a:blip>
          <a:srcRect/>
          <a:stretch>
            <a:fillRect/>
          </a:stretch>
        </p:blipFill>
        <p:spPr bwMode="auto">
          <a:xfrm>
            <a:off x="409066" y="615636"/>
            <a:ext cx="5584328" cy="4208968"/>
          </a:xfrm>
          <a:prstGeom prst="rect">
            <a:avLst/>
          </a:prstGeom>
          <a:noFill/>
          <a:ln>
            <a:noFill/>
          </a:ln>
        </p:spPr>
      </p:pic>
      <p:pic>
        <p:nvPicPr>
          <p:cNvPr id="3" name="Image 2" descr="Francisco de Zurbarán 028.jpg"/>
          <p:cNvPicPr/>
          <p:nvPr/>
        </p:nvPicPr>
        <p:blipFill>
          <a:blip r:embed="rId3">
            <a:extLst>
              <a:ext uri="{28A0092B-C50C-407E-A947-70E740481C1C}">
                <a14:useLocalDpi xmlns:a14="http://schemas.microsoft.com/office/drawing/2010/main" val="0"/>
              </a:ext>
            </a:extLst>
          </a:blip>
          <a:srcRect/>
          <a:stretch>
            <a:fillRect/>
          </a:stretch>
        </p:blipFill>
        <p:spPr bwMode="auto">
          <a:xfrm>
            <a:off x="6391747" y="2353901"/>
            <a:ext cx="5400240" cy="4064468"/>
          </a:xfrm>
          <a:prstGeom prst="rect">
            <a:avLst/>
          </a:prstGeom>
          <a:noFill/>
          <a:ln>
            <a:noFill/>
          </a:ln>
        </p:spPr>
      </p:pic>
    </p:spTree>
    <p:extLst>
      <p:ext uri="{BB962C8B-B14F-4D97-AF65-F5344CB8AC3E}">
        <p14:creationId xmlns:p14="http://schemas.microsoft.com/office/powerpoint/2010/main" val="3845319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San Serapio, por Francisco de Zurbarán.jpg"/>
          <p:cNvPicPr/>
          <p:nvPr/>
        </p:nvPicPr>
        <p:blipFill>
          <a:blip r:embed="rId2">
            <a:extLst>
              <a:ext uri="{28A0092B-C50C-407E-A947-70E740481C1C}">
                <a14:useLocalDpi xmlns:a14="http://schemas.microsoft.com/office/drawing/2010/main" val="0"/>
              </a:ext>
            </a:extLst>
          </a:blip>
          <a:srcRect/>
          <a:stretch>
            <a:fillRect/>
          </a:stretch>
        </p:blipFill>
        <p:spPr bwMode="auto">
          <a:xfrm>
            <a:off x="6311925" y="380245"/>
            <a:ext cx="5023013" cy="5890769"/>
          </a:xfrm>
          <a:prstGeom prst="rect">
            <a:avLst/>
          </a:prstGeom>
          <a:noFill/>
          <a:ln>
            <a:noFill/>
          </a:ln>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208" y="380245"/>
            <a:ext cx="5496289" cy="4912509"/>
          </a:xfrm>
          <a:prstGeom prst="rect">
            <a:avLst/>
          </a:prstGeom>
        </p:spPr>
      </p:pic>
    </p:spTree>
    <p:extLst>
      <p:ext uri="{BB962C8B-B14F-4D97-AF65-F5344CB8AC3E}">
        <p14:creationId xmlns:p14="http://schemas.microsoft.com/office/powerpoint/2010/main" val="3813832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Francisco de Zurbarán 001.jpg"/>
          <p:cNvPicPr/>
          <p:nvPr/>
        </p:nvPicPr>
        <p:blipFill>
          <a:blip r:embed="rId2">
            <a:extLst>
              <a:ext uri="{28A0092B-C50C-407E-A947-70E740481C1C}">
                <a14:useLocalDpi xmlns:a14="http://schemas.microsoft.com/office/drawing/2010/main" val="0"/>
              </a:ext>
            </a:extLst>
          </a:blip>
          <a:srcRect/>
          <a:stretch>
            <a:fillRect/>
          </a:stretch>
        </p:blipFill>
        <p:spPr bwMode="auto">
          <a:xfrm>
            <a:off x="3460085" y="2981"/>
            <a:ext cx="5258404" cy="6855019"/>
          </a:xfrm>
          <a:prstGeom prst="rect">
            <a:avLst/>
          </a:prstGeom>
          <a:noFill/>
          <a:ln>
            <a:noFill/>
          </a:ln>
        </p:spPr>
      </p:pic>
    </p:spTree>
    <p:extLst>
      <p:ext uri="{BB962C8B-B14F-4D97-AF65-F5344CB8AC3E}">
        <p14:creationId xmlns:p14="http://schemas.microsoft.com/office/powerpoint/2010/main" val="3047432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Francisco de Zurbarán 014.jpg"/>
          <p:cNvPicPr/>
          <p:nvPr/>
        </p:nvPicPr>
        <p:blipFill>
          <a:blip r:embed="rId2">
            <a:extLst>
              <a:ext uri="{28A0092B-C50C-407E-A947-70E740481C1C}">
                <a14:useLocalDpi xmlns:a14="http://schemas.microsoft.com/office/drawing/2010/main" val="0"/>
              </a:ext>
            </a:extLst>
          </a:blip>
          <a:srcRect/>
          <a:stretch>
            <a:fillRect/>
          </a:stretch>
        </p:blipFill>
        <p:spPr bwMode="auto">
          <a:xfrm>
            <a:off x="6094642" y="244443"/>
            <a:ext cx="5864986" cy="5524371"/>
          </a:xfrm>
          <a:prstGeom prst="rect">
            <a:avLst/>
          </a:prstGeom>
          <a:noFill/>
          <a:ln>
            <a:noFill/>
          </a:ln>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5" y="244443"/>
            <a:ext cx="5884916" cy="3664291"/>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67" y="4072928"/>
            <a:ext cx="4876800" cy="2514600"/>
          </a:xfrm>
          <a:prstGeom prst="rect">
            <a:avLst/>
          </a:prstGeom>
        </p:spPr>
      </p:pic>
    </p:spTree>
    <p:extLst>
      <p:ext uri="{BB962C8B-B14F-4D97-AF65-F5344CB8AC3E}">
        <p14:creationId xmlns:p14="http://schemas.microsoft.com/office/powerpoint/2010/main" val="301502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08" y="401719"/>
            <a:ext cx="6622474" cy="517380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9775" y="1376219"/>
            <a:ext cx="4700149" cy="4845854"/>
          </a:xfrm>
          <a:prstGeom prst="rect">
            <a:avLst/>
          </a:prstGeom>
        </p:spPr>
      </p:pic>
    </p:spTree>
    <p:extLst>
      <p:ext uri="{BB962C8B-B14F-4D97-AF65-F5344CB8AC3E}">
        <p14:creationId xmlns:p14="http://schemas.microsoft.com/office/powerpoint/2010/main" val="11066379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0222" y="111722"/>
            <a:ext cx="3810000" cy="6489700"/>
          </a:xfrm>
          <a:prstGeom prst="rect">
            <a:avLst/>
          </a:prstGeom>
        </p:spPr>
      </p:pic>
      <p:pic>
        <p:nvPicPr>
          <p:cNvPr id="4" name="Image 3" descr="Francisco de Zurbarán 047.jpg"/>
          <p:cNvPicPr/>
          <p:nvPr/>
        </p:nvPicPr>
        <p:blipFill>
          <a:blip r:embed="rId3">
            <a:extLst>
              <a:ext uri="{28A0092B-C50C-407E-A947-70E740481C1C}">
                <a14:useLocalDpi xmlns:a14="http://schemas.microsoft.com/office/drawing/2010/main" val="0"/>
              </a:ext>
            </a:extLst>
          </a:blip>
          <a:srcRect/>
          <a:stretch>
            <a:fillRect/>
          </a:stretch>
        </p:blipFill>
        <p:spPr bwMode="auto">
          <a:xfrm>
            <a:off x="7559645" y="111722"/>
            <a:ext cx="4068900" cy="6424880"/>
          </a:xfrm>
          <a:prstGeom prst="rect">
            <a:avLst/>
          </a:prstGeom>
          <a:noFill/>
          <a:ln>
            <a:noFill/>
          </a:ln>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772" y="111722"/>
            <a:ext cx="2657865" cy="6507995"/>
          </a:xfrm>
          <a:prstGeom prst="rect">
            <a:avLst/>
          </a:prstGeom>
        </p:spPr>
      </p:pic>
    </p:spTree>
    <p:extLst>
      <p:ext uri="{BB962C8B-B14F-4D97-AF65-F5344CB8AC3E}">
        <p14:creationId xmlns:p14="http://schemas.microsoft.com/office/powerpoint/2010/main" val="1119147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6026" y="194886"/>
            <a:ext cx="4089306" cy="6295594"/>
          </a:xfrm>
          <a:prstGeom prst="rect">
            <a:avLst/>
          </a:prstGeom>
        </p:spPr>
      </p:pic>
      <p:pic>
        <p:nvPicPr>
          <p:cNvPr id="3074" name="Picture 2" descr="Saint Francois Ham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333" y="194886"/>
            <a:ext cx="47212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219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p:cNvPicPr/>
          <p:nvPr/>
        </p:nvPicPr>
        <p:blipFill>
          <a:blip r:embed="rId2"/>
          <a:stretch>
            <a:fillRect/>
          </a:stretch>
        </p:blipFill>
        <p:spPr>
          <a:xfrm>
            <a:off x="3992388" y="851026"/>
            <a:ext cx="3488092" cy="4219482"/>
          </a:xfrm>
          <a:prstGeom prst="rect">
            <a:avLst/>
          </a:prstGeom>
        </p:spPr>
      </p:pic>
      <p:pic>
        <p:nvPicPr>
          <p:cNvPr id="3" name="Image 2" descr="Résultat de recherche d'images pour &quot;zurbaran francisco&quot;"/>
          <p:cNvPicPr/>
          <p:nvPr/>
        </p:nvPicPr>
        <p:blipFill>
          <a:blip r:embed="rId3">
            <a:extLst>
              <a:ext uri="{28A0092B-C50C-407E-A947-70E740481C1C}">
                <a14:useLocalDpi xmlns:a14="http://schemas.microsoft.com/office/drawing/2010/main" val="0"/>
              </a:ext>
            </a:extLst>
          </a:blip>
          <a:srcRect/>
          <a:stretch>
            <a:fillRect/>
          </a:stretch>
        </p:blipFill>
        <p:spPr bwMode="auto">
          <a:xfrm>
            <a:off x="0" y="35428"/>
            <a:ext cx="4345663" cy="6822572"/>
          </a:xfrm>
          <a:prstGeom prst="rect">
            <a:avLst/>
          </a:prstGeom>
          <a:noFill/>
          <a:ln>
            <a:noFill/>
          </a:ln>
        </p:spPr>
      </p:pic>
      <p:pic>
        <p:nvPicPr>
          <p:cNvPr id="4" name="Image 3" descr="Image associée"/>
          <p:cNvPicPr/>
          <p:nvPr/>
        </p:nvPicPr>
        <p:blipFill>
          <a:blip r:embed="rId4">
            <a:extLst>
              <a:ext uri="{28A0092B-C50C-407E-A947-70E740481C1C}">
                <a14:useLocalDpi xmlns:a14="http://schemas.microsoft.com/office/drawing/2010/main" val="0"/>
              </a:ext>
            </a:extLst>
          </a:blip>
          <a:srcRect/>
          <a:stretch>
            <a:fillRect/>
          </a:stretch>
        </p:blipFill>
        <p:spPr bwMode="auto">
          <a:xfrm>
            <a:off x="7480480" y="35428"/>
            <a:ext cx="4624906" cy="6822572"/>
          </a:xfrm>
          <a:prstGeom prst="rect">
            <a:avLst/>
          </a:prstGeom>
          <a:noFill/>
          <a:ln>
            <a:noFill/>
          </a:ln>
        </p:spPr>
      </p:pic>
    </p:spTree>
    <p:extLst>
      <p:ext uri="{BB962C8B-B14F-4D97-AF65-F5344CB8AC3E}">
        <p14:creationId xmlns:p14="http://schemas.microsoft.com/office/powerpoint/2010/main" val="230461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Francisco de Zurbarán 06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74" y="194115"/>
            <a:ext cx="6299551" cy="3590234"/>
          </a:xfrm>
          <a:prstGeom prst="rect">
            <a:avLst/>
          </a:prstGeom>
          <a:noFill/>
          <a:ln>
            <a:noFill/>
          </a:ln>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9686" y="4669824"/>
            <a:ext cx="2090330" cy="1481336"/>
          </a:xfrm>
          <a:prstGeom prst="rect">
            <a:avLst/>
          </a:prstGeom>
        </p:spPr>
      </p:pic>
      <p:pic>
        <p:nvPicPr>
          <p:cNvPr id="7" name="Image 6" descr="La Sainte Famille - Francisco de Zurbaran"/>
          <p:cNvPicPr/>
          <p:nvPr/>
        </p:nvPicPr>
        <p:blipFill>
          <a:blip r:embed="rId4">
            <a:extLst>
              <a:ext uri="{28A0092B-C50C-407E-A947-70E740481C1C}">
                <a14:useLocalDpi xmlns:a14="http://schemas.microsoft.com/office/drawing/2010/main" val="0"/>
              </a:ext>
            </a:extLst>
          </a:blip>
          <a:srcRect/>
          <a:stretch>
            <a:fillRect/>
          </a:stretch>
        </p:blipFill>
        <p:spPr bwMode="auto">
          <a:xfrm>
            <a:off x="7548672" y="293703"/>
            <a:ext cx="3632358" cy="4106281"/>
          </a:xfrm>
          <a:prstGeom prst="rect">
            <a:avLst/>
          </a:prstGeom>
          <a:noFill/>
          <a:ln>
            <a:noFill/>
          </a:ln>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891" y="3992579"/>
            <a:ext cx="3529959" cy="2647469"/>
          </a:xfrm>
          <a:prstGeom prst="rect">
            <a:avLst/>
          </a:prstGeom>
        </p:spPr>
      </p:pic>
    </p:spTree>
    <p:extLst>
      <p:ext uri="{BB962C8B-B14F-4D97-AF65-F5344CB8AC3E}">
        <p14:creationId xmlns:p14="http://schemas.microsoft.com/office/powerpoint/2010/main" val="3190746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346" y="332160"/>
            <a:ext cx="10420539" cy="6225863"/>
          </a:xfrm>
          <a:prstGeom prst="rect">
            <a:avLst/>
          </a:prstGeom>
        </p:spPr>
      </p:pic>
    </p:spTree>
    <p:extLst>
      <p:ext uri="{BB962C8B-B14F-4D97-AF65-F5344CB8AC3E}">
        <p14:creationId xmlns:p14="http://schemas.microsoft.com/office/powerpoint/2010/main" val="2272201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08" y="487681"/>
            <a:ext cx="4203149" cy="5422145"/>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879" y="287383"/>
            <a:ext cx="4126031" cy="6178732"/>
          </a:xfrm>
          <a:prstGeom prst="rect">
            <a:avLst/>
          </a:prstGeom>
        </p:spPr>
      </p:pic>
    </p:spTree>
    <p:extLst>
      <p:ext uri="{BB962C8B-B14F-4D97-AF65-F5344CB8AC3E}">
        <p14:creationId xmlns:p14="http://schemas.microsoft.com/office/powerpoint/2010/main" val="2747131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Image 3" descr="https://upload.wikimedia.org/wikipedia/commons/thumb/0/02/El_Greco_View_of_Toledo.jpg/220px-El_Greco_View_of_Toledo.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611086" y="1410789"/>
            <a:ext cx="3918857" cy="3413760"/>
          </a:xfrm>
          <a:prstGeom prst="rect">
            <a:avLst/>
          </a:prstGeom>
          <a:noFill/>
          <a:ln>
            <a:noFill/>
          </a:ln>
        </p:spPr>
      </p:pic>
      <p:pic>
        <p:nvPicPr>
          <p:cNvPr id="5" name="Image 4" descr="https://upload.wikimedia.org/wikipedia/commons/thumb/2/25/El_Expolio%2C_por_El_Greco.jpg/220px-El_Expolio%2C_por_El_Greco.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6496595" y="269789"/>
            <a:ext cx="4191544" cy="5965547"/>
          </a:xfrm>
          <a:prstGeom prst="rect">
            <a:avLst/>
          </a:prstGeom>
          <a:noFill/>
          <a:ln>
            <a:noFill/>
          </a:ln>
        </p:spPr>
      </p:pic>
    </p:spTree>
    <p:extLst>
      <p:ext uri="{BB962C8B-B14F-4D97-AF65-F5344CB8AC3E}">
        <p14:creationId xmlns:p14="http://schemas.microsoft.com/office/powerpoint/2010/main" val="2173720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885" y="0"/>
            <a:ext cx="5615366" cy="6878822"/>
          </a:xfrm>
          <a:prstGeom prst="rect">
            <a:avLst/>
          </a:prstGeom>
        </p:spPr>
      </p:pic>
    </p:spTree>
    <p:extLst>
      <p:ext uri="{BB962C8B-B14F-4D97-AF65-F5344CB8AC3E}">
        <p14:creationId xmlns:p14="http://schemas.microsoft.com/office/powerpoint/2010/main" val="1106460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1593"/>
            <a:ext cx="6567055" cy="3447703"/>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538" y="2487045"/>
            <a:ext cx="5351461" cy="4265913"/>
          </a:xfrm>
          <a:prstGeom prst="rect">
            <a:avLst/>
          </a:prstGeom>
        </p:spPr>
      </p:pic>
    </p:spTree>
    <p:extLst>
      <p:ext uri="{BB962C8B-B14F-4D97-AF65-F5344CB8AC3E}">
        <p14:creationId xmlns:p14="http://schemas.microsoft.com/office/powerpoint/2010/main" val="365547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327" y="122251"/>
            <a:ext cx="4166660" cy="652082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879" y="548640"/>
            <a:ext cx="4166826" cy="5406456"/>
          </a:xfrm>
          <a:prstGeom prst="rect">
            <a:avLst/>
          </a:prstGeom>
        </p:spPr>
      </p:pic>
    </p:spTree>
    <p:extLst>
      <p:ext uri="{BB962C8B-B14F-4D97-AF65-F5344CB8AC3E}">
        <p14:creationId xmlns:p14="http://schemas.microsoft.com/office/powerpoint/2010/main" val="296784749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443</Words>
  <Application>Microsoft Office PowerPoint</Application>
  <PresentationFormat>Grand écran</PresentationFormat>
  <Paragraphs>11</Paragraphs>
  <Slides>44</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44</vt:i4>
      </vt:variant>
    </vt:vector>
  </HeadingPairs>
  <TitlesOfParts>
    <vt:vector size="52" baseType="lpstr">
      <vt:lpstr>Arial</vt:lpstr>
      <vt:lpstr>Bradley Hand ITC</vt:lpstr>
      <vt:lpstr>Calibri</vt:lpstr>
      <vt:lpstr>Calibri Light</vt:lpstr>
      <vt:lpstr>Georgia</vt:lpstr>
      <vt:lpstr>Parchment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Camille Delenda</dc:creator>
  <cp:lastModifiedBy>François-Xavier Bouillet</cp:lastModifiedBy>
  <cp:revision>45</cp:revision>
  <dcterms:created xsi:type="dcterms:W3CDTF">2020-01-10T13:46:01Z</dcterms:created>
  <dcterms:modified xsi:type="dcterms:W3CDTF">2020-01-15T12:34:29Z</dcterms:modified>
</cp:coreProperties>
</file>